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1244" r:id="rId4"/>
    <p:sldId id="1277" r:id="rId5"/>
    <p:sldId id="1229" r:id="rId6"/>
    <p:sldId id="1225" r:id="rId7"/>
    <p:sldId id="1276" r:id="rId8"/>
    <p:sldId id="1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sjU2edEKrdIOBBLmKf624Y87j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 Battaglia" initials="" lastIdx="2" clrIdx="0"/>
  <p:cmAuthor id="1" name="Rahel Hofstetter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3549-A82F-409E-AD53-534267A0E1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7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D57C-C05E-44BB-AE97-4F6BA0FFA9C3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5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mpagne1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/>
          <p:cNvPicPr preferRelativeResize="0"/>
          <p:nvPr/>
        </p:nvPicPr>
        <p:blipFill>
          <a:blip r:embed="rId2"/>
          <a:srcRect/>
          <a:stretch/>
        </p:blipFill>
        <p:spPr>
          <a:xfrm>
            <a:off x="-166060" y="-4320"/>
            <a:ext cx="12352176" cy="686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8747A-FC84-2960-CF48-006DB9D5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96382E-117E-345F-2B58-F9A4C23D5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197FC8-71EC-E441-FE42-2DB949C9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7A4751-2EA5-C807-DADF-7D76915D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4B9005-A773-68AC-E558-25C284FB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D9633-A104-0152-5900-058A25F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698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38A4E-DCFA-BD4F-7824-DEB5E40F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E5D73-386D-5B5B-94E0-DAA0F7003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8C4E53-F483-AFA7-5AB5-B5BD945A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FF4714-943C-7D24-AA79-98705F3EB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89BFBA9-4AB9-1CD8-193F-8AF564B8F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884547-792D-C6F1-0F3C-09EF4340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BA1DF0-FAF0-F396-7892-63F24B7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32F8C6-8C7E-8FE6-CC96-64BB990F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43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3A4F4-9599-D8B7-4142-EC5255E0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29637A-F093-5997-4AD5-CD39966C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919317-3B7B-DC64-9C76-5B5E5BC0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12ECF5-745B-C1C9-5E2E-FC9D26B6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74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82AC04-EA0F-8235-8B1F-727EFFCE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BF2471-742B-FF58-AE82-0E8B4C04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980B13-27A2-0A8F-4032-83DEDE15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36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DA125-E530-137D-D690-C1941E39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AD001-AFDD-41CD-066C-5F8962CD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EEEB5C-855F-2C4F-E823-3EB1427B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85285F-BAAD-695B-9DB9-F3A08A1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938648-5E47-7428-2B54-EF9AA23F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AD9059-55EE-613C-60DC-CC4EF7C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5090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0A077-A418-706D-05A6-F079D7C9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423BA5-6A45-F675-F5F6-BBEBA03D7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DF6BBA-41B3-1527-D896-21CFD8F0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E7ECC6-A4A0-7707-405F-6D63036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4940B2-CBBA-2F7D-D885-D6EBA765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2D77B8-C76F-19DB-1C67-C0C3988A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75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A0157-E188-DA18-1FEB-DC7E5111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7474B1-2EA5-84B0-EDA6-83FDE87D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BD8E0-46AB-7731-7BBE-F825CA03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4CEC2-EB7D-2073-8A1B-02B8CCB2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879F3-73D7-8935-9262-C68096D6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083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3E8B43-44FB-53C1-DBBF-820ABB518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341F44-EB95-CC0F-0593-F3C3D6515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E4A64-5A7C-5832-0C88-5503C725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57127-9A74-D4B3-5055-D995DA33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E9978-CE0A-EF1E-CB8E-024F75D6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06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D2E48-2A11-7D06-78F6-CCDBF3B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3C47F0-10E4-E5FE-C2F0-93B4A18B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7B8CF9-A1D6-5ACD-B667-CE376A81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986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8" name="Google Shape;4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2"/>
          </p:nvPr>
        </p:nvSpPr>
        <p:spPr>
          <a:xfrm>
            <a:off x="6180669" y="1825625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7732" y="4623732"/>
            <a:ext cx="2234268" cy="223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A0E5-0CCC-5D13-85E9-5CF69A6A0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4103B-52F1-EA7B-E479-0D03CEA42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67F7AA-E32F-9072-EE76-3023385E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7C45C-0421-C49C-CFD9-0BE7AA68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6AB28-945D-229B-ABB8-43AABBBE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94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CA8C2-D373-834D-8759-7E260314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3D2CB-54E7-4EB2-DA75-944792D1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A35BA3-C2DF-DEEC-E813-A96540BB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8BB89-4260-7C48-1098-11831A41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558246-89E3-AA72-C043-FCE62452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889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A8552-1966-12DC-DA3F-CC63DEB8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9DE1A8-3185-E853-DCF7-D4A8A84E8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FBEEE-5FE1-7D16-3A8B-42503501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20248C-B3FA-573F-DBC9-4556892A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184B64-396D-9F68-F307-2538077D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697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4E05A7-0D1E-5320-CB29-04028443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1EF9ED-4EB0-7061-6DCB-3BF5C6A2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135802-B678-B1F8-2A73-46CD57E1E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DAB28-D58A-43AA-9DBD-84CC6F56C2B4}" type="datetimeFigureOut">
              <a:rPr lang="de-CH" smtClean="0"/>
              <a:t>11.08.2025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40AD6-6164-BEF1-7449-614EA01C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5E5F6-69CF-FEC6-D4F0-E478EA06E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270F2-6000-44D1-AF9D-9A2A94D85FD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15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41472-9243-714E-C919-CE31C0E3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20F9-E596-CF7A-BADA-3903997C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Ursprung der Eigenmietwert-Steuer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FED046E-4FA2-B985-5F66-C67F0369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609729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de-DE" sz="2000" kern="100" dirty="0">
                <a:effectLst/>
                <a:ea typeface="Aptos" panose="020B0004020202020204" pitchFamily="34" charset="0"/>
              </a:rPr>
              <a:t>Die Eigenmietwert-Steuer wurde 1915 während des ersten Weltkriegs zum ersten Mal </a:t>
            </a:r>
            <a:r>
              <a:rPr lang="de-DE" sz="2000" b="1" kern="10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eingeführt – als einmalige Kriegssteuer</a:t>
            </a:r>
            <a:r>
              <a:rPr lang="de-DE" sz="2000" kern="100" dirty="0">
                <a:effectLst/>
                <a:ea typeface="Aptos" panose="020B0004020202020204" pitchFamily="34" charset="0"/>
              </a:rPr>
              <a:t>. Der Staat kompensierte damit Zollerträge, die infolge des Krieges einbrachen.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de-DE" sz="2000" b="1" kern="10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Per Notrecht</a:t>
            </a:r>
            <a:r>
              <a:rPr lang="de-DE" sz="2000" kern="10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de-DE" sz="2000" kern="100" dirty="0">
                <a:effectLst/>
                <a:ea typeface="Aptos" panose="020B0004020202020204" pitchFamily="34" charset="0"/>
              </a:rPr>
              <a:t>wurde der Eigenmietwert </a:t>
            </a:r>
            <a:r>
              <a:rPr lang="de-DE" sz="2000" b="1" kern="10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1934 als eidgenössische Krisenabgabe zur Gesundung des Bundeshaushalts</a:t>
            </a:r>
            <a:r>
              <a:rPr lang="de-DE" sz="2000" kern="100" dirty="0">
                <a:effectLst/>
                <a:ea typeface="Aptos" panose="020B0004020202020204" pitchFamily="34" charset="0"/>
              </a:rPr>
              <a:t> wieder eingeführt.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de-DE" sz="2000" kern="100" dirty="0">
                <a:effectLst/>
                <a:ea typeface="Aptos" panose="020B0004020202020204" pitchFamily="34" charset="0"/>
              </a:rPr>
              <a:t>1958 wurde die Eigenmietwert-Steuer ins reguläre Recht übernommen.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de-DE" sz="2000" kern="100" dirty="0">
                <a:effectLst/>
                <a:ea typeface="Aptos" panose="020B0004020202020204" pitchFamily="34" charset="0"/>
              </a:rPr>
              <a:t>Seither wird diese </a:t>
            </a:r>
            <a:r>
              <a:rPr lang="de-DE" sz="2000" b="1" kern="10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Sondersteuer für Wohneigentümer</a:t>
            </a:r>
            <a:r>
              <a:rPr lang="de-DE" sz="2000" kern="100" dirty="0">
                <a:effectLst/>
                <a:ea typeface="Aptos" panose="020B0004020202020204" pitchFamily="34" charset="0"/>
              </a:rPr>
              <a:t> durch den Fiskus erhoben.</a:t>
            </a:r>
          </a:p>
        </p:txBody>
      </p:sp>
      <p:pic>
        <p:nvPicPr>
          <p:cNvPr id="4" name="Grafik 3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9B2AB03E-CC91-7B07-0124-174A6D9B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88998" r="40859" b="5091"/>
          <a:stretch/>
        </p:blipFill>
        <p:spPr>
          <a:xfrm>
            <a:off x="5376000" y="6604660"/>
            <a:ext cx="1440000" cy="2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7BA0-ABA3-3D5A-74A5-6DABBA336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C6C19-9C56-E59C-DEE3-08BB058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sz="4000" b="1" noProof="0" dirty="0"/>
              <a:t>Geistersteuer auf Wohneigentum?</a:t>
            </a:r>
          </a:p>
        </p:txBody>
      </p:sp>
      <p:pic>
        <p:nvPicPr>
          <p:cNvPr id="6" name="Bildplatzhalter 4">
            <a:extLst>
              <a:ext uri="{FF2B5EF4-FFF2-40B4-BE49-F238E27FC236}">
                <a16:creationId xmlns:a16="http://schemas.microsoft.com/office/drawing/2014/main" id="{4048DD79-3252-9938-A66E-9EF9A2BD123B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" r="2" b="2305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noFill/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5D6228D-1324-B254-F63B-AEB3EDB6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7038191" cy="37052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sz="2000" noProof="0" dirty="0"/>
              <a:t>Wer im eigenen Haus oder der eigenen Wohnung lebt, muss die sog. </a:t>
            </a:r>
            <a:r>
              <a:rPr lang="de-CH" sz="2000" b="1" noProof="0" dirty="0">
                <a:solidFill>
                  <a:srgbClr val="009E59"/>
                </a:solidFill>
              </a:rPr>
              <a:t>Eigenmietwert-Steuer</a:t>
            </a:r>
            <a:r>
              <a:rPr lang="de-CH" sz="2000" noProof="0" dirty="0"/>
              <a:t> zahlen.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sz="2000" noProof="0" dirty="0"/>
              <a:t>Der Eigenmietwert ist ein </a:t>
            </a:r>
            <a:r>
              <a:rPr lang="de-CH" sz="2000" b="1" noProof="0" dirty="0">
                <a:solidFill>
                  <a:srgbClr val="009E59"/>
                </a:solidFill>
              </a:rPr>
              <a:t>fiktives Einkommen</a:t>
            </a:r>
            <a:r>
              <a:rPr lang="de-CH" sz="2000" noProof="0" dirty="0"/>
              <a:t>, das erzielt werden könnte, wenn das Haus oder die Wohnung vermietet würde. Dieses Einkommen ist aber </a:t>
            </a:r>
            <a:r>
              <a:rPr lang="de-CH" sz="2000" b="1" noProof="0" dirty="0">
                <a:solidFill>
                  <a:srgbClr val="009E59"/>
                </a:solidFill>
              </a:rPr>
              <a:t>nie realisiert worden. </a:t>
            </a:r>
            <a:r>
              <a:rPr lang="de-CH" sz="2000" noProof="0" dirty="0"/>
              <a:t>Der Eigentümer erhält kein wirkliches Einkommen, indem er sein Eigenheim  bewohnt.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CH" sz="2000" b="1" noProof="0" dirty="0">
                <a:solidFill>
                  <a:srgbClr val="009E59"/>
                </a:solidFill>
              </a:rPr>
              <a:t>Fazit: Es wird etwas besteuert, das es nicht gibt!</a:t>
            </a:r>
            <a:endParaRPr lang="de-CH" sz="2000" noProof="0" dirty="0">
              <a:solidFill>
                <a:srgbClr val="009E59"/>
              </a:solidFill>
            </a:endParaRPr>
          </a:p>
        </p:txBody>
      </p:sp>
      <p:pic>
        <p:nvPicPr>
          <p:cNvPr id="4" name="Grafik 3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0F22EC06-7DFF-CDE9-488D-059C30521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88998" r="40859" b="5091"/>
          <a:stretch/>
        </p:blipFill>
        <p:spPr>
          <a:xfrm>
            <a:off x="5376000" y="6604660"/>
            <a:ext cx="1440000" cy="2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AF031-1CE3-2C0B-9FA1-7F15D182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Abschaffung des Eigenmietwerts vom Parlament beschlossen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66221BA-ABCE-BBD8-8AC2-931418C2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Besteuerung des Eigenmietwerts </a:t>
            </a:r>
            <a:r>
              <a:rPr lang="de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bei selbstgenutztem Wohneigentum am Hauptwohnsitz und bei Zweitliegenschaften.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Abzug für Unterhaltskosten</a:t>
            </a:r>
            <a:r>
              <a:rPr lang="de-CH" sz="2000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am Hauptwohnsitz und bei Zweitliegenschaften. Abzug bei </a:t>
            </a:r>
            <a:r>
              <a:rPr lang="de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vermieteten und verpachteten Immobilien</a:t>
            </a:r>
            <a:r>
              <a:rPr lang="de-CH" sz="2000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bleibt bestehen.</a:t>
            </a:r>
            <a:endParaRPr lang="de-CH" sz="2000" noProof="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Ersterwerber</a:t>
            </a:r>
            <a:r>
              <a:rPr lang="de-CH" sz="2000" b="1" noProof="0" dirty="0">
                <a:solidFill>
                  <a:srgbClr val="009E59"/>
                </a:solidFill>
              </a:rPr>
              <a:t>-Abzug:</a:t>
            </a:r>
            <a:r>
              <a:rPr lang="de-CH" sz="2000" noProof="0" dirty="0"/>
              <a:t> </a:t>
            </a:r>
            <a:r>
              <a:rPr lang="de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Begrenzter und befristeter Schuldzinsabzug.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Private Schuldzinsen-Abzug mittels </a:t>
            </a: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„quotal-restriktiver Abzug“</a:t>
            </a:r>
            <a:r>
              <a:rPr lang="de-DE" sz="2000" b="1" dirty="0"/>
              <a:t>.</a:t>
            </a:r>
            <a:endParaRPr lang="de-CH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Kantone können </a:t>
            </a:r>
            <a:r>
              <a:rPr lang="de-CH" sz="2000" b="1" noProof="0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Abzüge für Energiespar- und Umweltschutzmassnahmen sowie Rückbaukosten</a:t>
            </a:r>
            <a:r>
              <a:rPr lang="de-CH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beibehalten.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Abzug von </a:t>
            </a: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denkmalpflegerischen Arbeiten</a:t>
            </a:r>
            <a:r>
              <a:rPr lang="de-DE" sz="2000" dirty="0">
                <a:solidFill>
                  <a:srgbClr val="009E59"/>
                </a:solidFill>
              </a:rPr>
              <a:t> </a:t>
            </a:r>
            <a:r>
              <a:rPr lang="de-DE" sz="2000" dirty="0"/>
              <a:t>bleibt bestehen.</a:t>
            </a:r>
          </a:p>
        </p:txBody>
      </p:sp>
      <p:pic>
        <p:nvPicPr>
          <p:cNvPr id="3" name="Grafik 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55E0B651-0423-B46B-F735-81D57D97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88998" r="40859" b="5091"/>
          <a:stretch/>
        </p:blipFill>
        <p:spPr>
          <a:xfrm>
            <a:off x="5376000" y="6604660"/>
            <a:ext cx="1440000" cy="2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14B0-3687-2430-D76A-63740962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1EB84-B977-3F9B-D80A-C5619A7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Zwei verknüpfte Vorlagen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101F44-25E0-8510-6BCA-1957ED0D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1210926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lphaUcParenR"/>
              <a:tabLst>
                <a:tab pos="623888" algn="l"/>
              </a:tabLst>
              <a:defRPr/>
            </a:pPr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Bundesgesetz</a:t>
            </a:r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über den Systemwechsel bei der Wohneigentumsbesteuerung»</a:t>
            </a:r>
            <a:b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ym typeface="Wingdings" panose="05000000000000000000" pitchFamily="2" charset="2"/>
              </a:rPr>
              <a:t> Neues Gesetz, das die Abschaffung des Eigenmietwerts konkretisiert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 Referendumsfrist am 19. April 2025 abgelaufen, kein Referendum ergriffen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keine Volksabstimmung</a:t>
            </a: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lphaUcParenR"/>
              <a:tabLst>
                <a:tab pos="623888" algn="l"/>
              </a:tabLst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Bundesbeschluss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über die kantonalen Liegenschaftssteuern auf Zweitliegenschaften»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ym typeface="Wingdings" panose="05000000000000000000" pitchFamily="2" charset="2"/>
              </a:rPr>
              <a:t> neue Kompetenz für Kantone zur Einführung einer Objektsteuer auf Zweitliegenschaften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 keine Pflicht, sondern Möglichkeit zur Erhebung einer solchen Steuer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 Obligatorisches Referendum (Verfassungsänderung = </a:t>
            </a:r>
            <a:r>
              <a:rPr lang="de-DE" sz="2000" dirty="0"/>
              <a:t>Volks- und Ständemehr</a:t>
            </a:r>
            <a:r>
              <a:rPr lang="de-DE" sz="2000" dirty="0">
                <a:sym typeface="Wingdings" panose="05000000000000000000" pitchFamily="2" charset="2"/>
              </a:rPr>
              <a:t>)</a:t>
            </a:r>
            <a:endParaRPr lang="de-DE" sz="20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623888" algn="l"/>
              </a:tabLst>
              <a:defRPr/>
            </a:pP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Stimmen Sie Ja </a:t>
            </a:r>
            <a:r>
              <a:rPr lang="de-CH" sz="2000" b="1" dirty="0">
                <a:solidFill>
                  <a:srgbClr val="009955"/>
                </a:solidFill>
              </a:rPr>
              <a:t>zum Bundesbeschluss über Zweitwohnungen</a:t>
            </a: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b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rgbClr val="009E5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Dann wird die Eigenmietwert-Steuer abgeschafft!</a:t>
            </a:r>
          </a:p>
          <a:p>
            <a:pPr marL="0" indent="0">
              <a:lnSpc>
                <a:spcPct val="114000"/>
              </a:lnSpc>
              <a:spcBef>
                <a:spcPts val="2400"/>
              </a:spcBef>
              <a:spcAft>
                <a:spcPts val="1200"/>
              </a:spcAft>
              <a:buNone/>
              <a:tabLst>
                <a:tab pos="623888" algn="l"/>
              </a:tabLst>
              <a:defRPr/>
            </a:pPr>
            <a:endParaRPr lang="de-DE" sz="2000" b="1" u="sng" dirty="0">
              <a:solidFill>
                <a:srgbClr val="009E5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buNone/>
              <a:tabLst>
                <a:tab pos="623888" algn="l"/>
              </a:tabLst>
              <a:defRPr/>
            </a:pPr>
            <a:endParaRPr lang="de-DE" sz="1800" b="0" u="sng" dirty="0">
              <a:solidFill>
                <a:srgbClr val="0099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tabLst>
                <a:tab pos="623888" algn="l"/>
              </a:tabLst>
              <a:defRPr/>
            </a:pPr>
            <a:endParaRPr lang="de-CH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F8B8096E-72ED-07E9-8623-2E5B9B8D1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88998" r="40859" b="5091"/>
          <a:stretch/>
        </p:blipFill>
        <p:spPr>
          <a:xfrm>
            <a:off x="5376000" y="6604660"/>
            <a:ext cx="1440000" cy="2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0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6C1C-4969-FA0E-6C46-D2B9FC68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EAD13-42CA-A7C5-7C32-EADDB0AB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Argumente für ein JA</a:t>
            </a:r>
            <a:endParaRPr lang="de-CH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2A4A33-BDE2-117A-BEF4-2650F938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896601" cy="4351338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de-DE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Ungerechte Besteuerung beenden:</a:t>
            </a:r>
            <a:r>
              <a:rPr lang="de-DE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de-DE" sz="2000" kern="100" noProof="0" dirty="0">
                <a:effectLst/>
                <a:ea typeface="Aptos" panose="020B0004020202020204" pitchFamily="34" charset="0"/>
              </a:rPr>
              <a:t>Es ist nicht gerecht, dass auf ein fiktives Einkommen Steuern gezahlt werden müssen – Keine Einnahme, keine Steuer.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de-DE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Rentnerinnen und Rentner entlasten:</a:t>
            </a:r>
            <a:r>
              <a:rPr lang="de-DE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de-DE" sz="2000" kern="100" noProof="0" dirty="0">
                <a:effectLst/>
                <a:ea typeface="Aptos" panose="020B0004020202020204" pitchFamily="34" charset="0"/>
              </a:rPr>
              <a:t>Die Reform nützt insbesondere älteren Menschen mit tiefem Einkommen, die schuldenfrei in ihrem Haus wohnen.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de-DE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Junge Familien unterstützen:</a:t>
            </a:r>
            <a:r>
              <a:rPr lang="de-DE" sz="2000" kern="100" noProof="0" dirty="0">
                <a:effectLst/>
                <a:ea typeface="Aptos" panose="020B0004020202020204" pitchFamily="34" charset="0"/>
              </a:rPr>
              <a:t> Der Ersterwerber-Abzug erleichtert jungen Familien den Weg ins Eigenheim.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de-DE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Mehr Mittel für Unterhalt:</a:t>
            </a:r>
            <a:r>
              <a:rPr lang="de-DE" sz="2000" kern="100" noProof="0" dirty="0">
                <a:effectLst/>
                <a:ea typeface="Aptos" panose="020B0004020202020204" pitchFamily="34" charset="0"/>
              </a:rPr>
              <a:t> Ohne Eigenmietwert bleibt Hauseigentümern mehr Geld für den Erhalt und Unterhalt ihrer Liegenschaft.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de-DE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Internationale Ausnahme beenden:</a:t>
            </a:r>
            <a:r>
              <a:rPr lang="de-DE" sz="2000" kern="100" dirty="0">
                <a:solidFill>
                  <a:srgbClr val="009E59"/>
                </a:solidFill>
              </a:rPr>
              <a:t> </a:t>
            </a:r>
            <a:r>
              <a:rPr lang="de-DE" sz="2000" kern="100" dirty="0"/>
              <a:t>Der Eigenmietwert eine eigentümliche Steuerpraxis, wie sie kaum ein anderes Land kennt – höchste Zeit, dieses Steuerkuriosum abzuschaffen.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10203"/>
              </a:buClr>
              <a:buFont typeface="+mj-lt"/>
              <a:buAutoNum type="arabicPeriod"/>
              <a:tabLst>
                <a:tab pos="540385" algn="l"/>
              </a:tabLst>
            </a:pPr>
            <a:r>
              <a:rPr lang="de-DE" sz="2000" b="1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Verschuldungsanreize abbauen:</a:t>
            </a:r>
            <a:r>
              <a:rPr lang="de-DE" sz="2000" kern="100" noProof="0" dirty="0">
                <a:solidFill>
                  <a:srgbClr val="009E59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de-DE" sz="2000" kern="100" noProof="0" dirty="0">
                <a:effectLst/>
                <a:ea typeface="Aptos" panose="020B0004020202020204" pitchFamily="34" charset="0"/>
              </a:rPr>
              <a:t>Der bisherige Steuerabzug belohnt hohe Hypotheken – die Reform setzt einen Anreiz zur Schuldenreduktion.</a:t>
            </a:r>
          </a:p>
        </p:txBody>
      </p:sp>
      <p:pic>
        <p:nvPicPr>
          <p:cNvPr id="3" name="Grafik 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844BA0E5-92F7-C2A8-1E37-621E599F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88998" r="40859" b="5091"/>
          <a:stretch/>
        </p:blipFill>
        <p:spPr>
          <a:xfrm>
            <a:off x="5376000" y="6604660"/>
            <a:ext cx="1440000" cy="2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8CD6C-A180-8330-43E5-019A3353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6F24E-1DD7-825A-7038-74591B85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>
            <a:noAutofit/>
          </a:bodyPr>
          <a:lstStyle/>
          <a:p>
            <a:r>
              <a:rPr lang="de-DE" sz="4000" b="1">
                <a:latin typeface="Arial" panose="020B0604020202020204" pitchFamily="34" charset="0"/>
                <a:cs typeface="Arial" panose="020B0604020202020204" pitchFamily="34" charset="0"/>
              </a:rPr>
              <a:t>Am 28. September:</a:t>
            </a:r>
            <a:br>
              <a:rPr lang="de-DE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>
                <a:latin typeface="Arial" panose="020B0604020202020204" pitchFamily="34" charset="0"/>
                <a:cs typeface="Arial" panose="020B0604020202020204" pitchFamily="34" charset="0"/>
              </a:rPr>
              <a:t>Ja zur Abschaffung des Eigenmietwertes!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3AB278-81C9-EF65-C9DF-0AB089D0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5"/>
            <a:ext cx="10609729" cy="4351338"/>
          </a:xfrm>
        </p:spPr>
        <p:txBody>
          <a:bodyPr>
            <a:noAutofit/>
          </a:bodyPr>
          <a:lstStyle/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unga" panose="020B0502040204020203" pitchFamily="34" charset="0"/>
              </a:rPr>
              <a:t>Steuergerechtigkeit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unga" panose="020B0502040204020203" pitchFamily="34" charset="0"/>
            </a:endParaRPr>
          </a:p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unga" panose="020B0502040204020203" pitchFamily="34" charset="0"/>
              </a:rPr>
              <a:t>Rentnerinnen und Rentner entlasten</a:t>
            </a:r>
          </a:p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de-DE" sz="2400" kern="100" dirty="0">
                <a:latin typeface="Aptos" panose="020B0004020202020204" pitchFamily="34" charset="0"/>
                <a:ea typeface="Aptos" panose="020B0004020202020204" pitchFamily="34" charset="0"/>
                <a:cs typeface="Tunga" panose="020B0502040204020203" pitchFamily="34" charset="0"/>
              </a:rPr>
              <a:t>Junge Familien unterstützen</a:t>
            </a:r>
            <a:endParaRPr lang="de-D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unga" panose="020B0502040204020203" pitchFamily="34" charset="0"/>
            </a:endParaRPr>
          </a:p>
          <a:p>
            <a:pPr marL="542925" indent="-542925">
              <a:lnSpc>
                <a:spcPct val="107000"/>
              </a:lnSpc>
              <a:buBlip>
                <a:blip r:embed="rId3"/>
              </a:buBlip>
              <a:tabLst>
                <a:tab pos="540385" algn="l"/>
              </a:tabLst>
            </a:pPr>
            <a:r>
              <a:rPr lang="de-DE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unga" panose="020B0502040204020203" pitchFamily="34" charset="0"/>
              </a:rPr>
              <a:t>Selbstverantwortung stärken</a:t>
            </a:r>
            <a:b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unga" panose="020B0502040204020203" pitchFamily="34" charset="0"/>
              </a:rPr>
            </a:br>
            <a:endParaRPr lang="de-CH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unga" panose="020B0502040204020203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A1B853E-0F20-8F52-3DC0-667815A9EC8F}"/>
              </a:ext>
            </a:extLst>
          </p:cNvPr>
          <p:cNvGrpSpPr/>
          <p:nvPr/>
        </p:nvGrpSpPr>
        <p:grpSpPr>
          <a:xfrm>
            <a:off x="94127" y="3009900"/>
            <a:ext cx="12097873" cy="3848100"/>
            <a:chOff x="94127" y="3009900"/>
            <a:chExt cx="12097873" cy="384810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CA3A620-9E0B-4B24-B846-006C2A785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127" y="4233225"/>
              <a:ext cx="2591097" cy="2520000"/>
            </a:xfrm>
            <a:prstGeom prst="rect">
              <a:avLst/>
            </a:prstGeom>
          </p:spPr>
        </p:pic>
        <p:pic>
          <p:nvPicPr>
            <p:cNvPr id="4" name="Grafik 3" descr="Ein Bild, das Text, Schrift, Grafiken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8D223981-4508-E918-AB3D-45AC006C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9" b="96933" l="0" r="97065">
                          <a14:foregroundMark x1="9958" y1="17415" x2="6813" y2="41292"/>
                          <a14:foregroundMark x1="6813" y1="41292" x2="18239" y2="22125"/>
                          <a14:foregroundMark x1="18239" y1="22125" x2="7966" y2="14239"/>
                          <a14:foregroundMark x1="7966" y1="14239" x2="0" y2="17196"/>
                          <a14:foregroundMark x1="51677" y1="6024" x2="84277" y2="25630"/>
                          <a14:foregroundMark x1="84277" y1="25630" x2="94235" y2="12924"/>
                          <a14:foregroundMark x1="94235" y1="12924" x2="77673" y2="1972"/>
                          <a14:foregroundMark x1="77673" y1="1972" x2="44549" y2="8653"/>
                          <a14:foregroundMark x1="44549" y1="8653" x2="37736" y2="12486"/>
                          <a14:foregroundMark x1="86059" y1="1643" x2="97694" y2="7886"/>
                          <a14:foregroundMark x1="97694" y1="7886" x2="86268" y2="438"/>
                          <a14:foregroundMark x1="86268" y1="438" x2="82704" y2="438"/>
                          <a14:foregroundMark x1="83648" y1="4381" x2="97065" y2="22782"/>
                          <a14:foregroundMark x1="97065" y1="22782" x2="84486" y2="5915"/>
                          <a14:foregroundMark x1="84486" y1="5915" x2="85115" y2="4162"/>
                          <a14:foregroundMark x1="80294" y1="34721" x2="70545" y2="33187"/>
                          <a14:foregroundMark x1="70335" y1="27382" x2="51048" y2="34721"/>
                          <a14:foregroundMark x1="51048" y1="34721" x2="23270" y2="75904"/>
                          <a14:foregroundMark x1="23270" y1="75904" x2="29245" y2="96933"/>
                          <a14:foregroundMark x1="29245" y1="96933" x2="77358" y2="82147"/>
                          <a14:foregroundMark x1="77358" y1="82147" x2="85010" y2="45783"/>
                          <a14:foregroundMark x1="85010" y1="45783" x2="63627" y2="27820"/>
                          <a14:foregroundMark x1="71174" y1="66484" x2="59644" y2="71632"/>
                          <a14:foregroundMark x1="59644" y1="71632" x2="53564" y2="93757"/>
                          <a14:foregroundMark x1="53564" y1="93757" x2="90042" y2="79409"/>
                          <a14:foregroundMark x1="90042" y1="79409" x2="73061" y2="69989"/>
                          <a14:foregroundMark x1="73061" y1="69989" x2="42348" y2="70208"/>
                          <a14:foregroundMark x1="74319" y1="63308" x2="59958" y2="70537"/>
                          <a14:foregroundMark x1="59958" y1="70537" x2="63522" y2="91347"/>
                          <a14:foregroundMark x1="63522" y1="91347" x2="85849" y2="87623"/>
                          <a14:foregroundMark x1="85849" y1="87623" x2="64046" y2="69551"/>
                          <a14:foregroundMark x1="64046" y1="69551" x2="52830" y2="64622"/>
                          <a14:foregroundMark x1="66981" y1="71413" x2="55031" y2="69989"/>
                          <a14:foregroundMark x1="66143" y1="78532" x2="66143" y2="78532"/>
                          <a14:foregroundMark x1="66143" y1="78532" x2="66143" y2="78532"/>
                          <a14:foregroundMark x1="66143" y1="78532" x2="66143" y2="78532"/>
                          <a14:foregroundMark x1="30608" y1="62760" x2="30608" y2="62760"/>
                          <a14:foregroundMark x1="64780" y1="13691" x2="51468" y2="17196"/>
                          <a14:foregroundMark x1="51468" y1="17196" x2="57757" y2="28806"/>
                          <a14:foregroundMark x1="57757" y1="28806" x2="91719" y2="19934"/>
                          <a14:foregroundMark x1="91719" y1="19934" x2="74423" y2="11829"/>
                          <a14:foregroundMark x1="74423" y1="11829" x2="59434" y2="11829"/>
                          <a14:foregroundMark x1="59434" y1="11829" x2="59015" y2="12048"/>
                          <a14:backgroundMark x1="6918" y1="8324" x2="21069" y2="2081"/>
                          <a14:backgroundMark x1="21069" y1="2081" x2="21069" y2="2081"/>
                          <a14:backgroundMark x1="11950" y1="657" x2="210" y2="438"/>
                          <a14:backgroundMark x1="210" y1="438" x2="210" y2="438"/>
                          <a14:backgroundMark x1="2935" y1="4600" x2="943" y2="9091"/>
                          <a14:backgroundMark x1="2201" y1="7229" x2="13941" y2="3834"/>
                          <a14:backgroundMark x1="13941" y1="3834" x2="19287" y2="0"/>
                          <a14:backgroundMark x1="1992" y1="11172" x2="16562" y2="657"/>
                          <a14:backgroundMark x1="16562" y1="657" x2="2411" y2="110"/>
                          <a14:backgroundMark x1="2411" y1="110" x2="1992" y2="108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3" b="1528"/>
            <a:stretch/>
          </p:blipFill>
          <p:spPr>
            <a:xfrm>
              <a:off x="8162345" y="3009900"/>
              <a:ext cx="4029655" cy="3848100"/>
            </a:xfrm>
            <a:prstGeom prst="rect">
              <a:avLst/>
            </a:prstGeom>
          </p:spPr>
        </p:pic>
      </p:grpSp>
      <p:pic>
        <p:nvPicPr>
          <p:cNvPr id="3" name="Grafik 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1E96B683-7CF6-A80D-B7E2-DAA6BF233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3" t="88998" r="40859" b="5091"/>
          <a:stretch/>
        </p:blipFill>
        <p:spPr>
          <a:xfrm>
            <a:off x="5376000" y="6604660"/>
            <a:ext cx="1440000" cy="2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1520"/>
      </p:ext>
    </p:extLst>
  </p:cSld>
  <p:clrMapOvr>
    <a:masterClrMapping/>
  </p:clrMapOvr>
</p:sld>
</file>

<file path=ppt/theme/theme1.xml><?xml version="1.0" encoding="utf-8"?>
<a:theme xmlns:a="http://schemas.openxmlformats.org/drawingml/2006/main" name="HEV Geistersteuer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Breitbild</PresentationFormat>
  <Paragraphs>35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Symbol</vt:lpstr>
      <vt:lpstr>Wingdings</vt:lpstr>
      <vt:lpstr>HEV Geistersteuer</vt:lpstr>
      <vt:lpstr>Office</vt:lpstr>
      <vt:lpstr>PowerPoint-Präsentation</vt:lpstr>
      <vt:lpstr>Ursprung der Eigenmietwert-Steuer</vt:lpstr>
      <vt:lpstr>Geistersteuer auf Wohneigentum?</vt:lpstr>
      <vt:lpstr>Abschaffung des Eigenmietwerts vom Parlament beschlossen</vt:lpstr>
      <vt:lpstr>Zwei verknüpfte Vorlagen</vt:lpstr>
      <vt:lpstr>Argumente für ein JA</vt:lpstr>
      <vt:lpstr>Am 28. September: Ja zur Abschaffung des Eigenmietwertes!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Evgeny Nuzhaev</dc:creator>
  <cp:lastModifiedBy>Adrian Spiess | HEV Schweiz</cp:lastModifiedBy>
  <cp:revision>9</cp:revision>
  <dcterms:created xsi:type="dcterms:W3CDTF">2025-05-20T11:55:05Z</dcterms:created>
  <dcterms:modified xsi:type="dcterms:W3CDTF">2025-08-11T13:25:03Z</dcterms:modified>
</cp:coreProperties>
</file>